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AA652D-C510-43A9-8FE3-32854DDE05D0}" type="datetimeFigureOut">
              <a:rPr lang="en-US" smtClean="0"/>
              <a:pPr/>
              <a:t>5/5/2010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D1C708-1290-496B-B607-8FBE12FC082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D1C708-1290-496B-B607-8FBE12FC0821}"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1447800"/>
            <a:ext cx="8610600" cy="1470025"/>
          </a:xfrm>
        </p:spPr>
        <p:txBody>
          <a:bodyPr/>
          <a:lstStyle>
            <a:lvl1pPr>
              <a:defRPr sz="44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838200" y="3203575"/>
            <a:ext cx="7091363" cy="1752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5715000"/>
            <a:ext cx="2133600" cy="476250"/>
          </a:xfrm>
        </p:spPr>
        <p:txBody>
          <a:bodyPr/>
          <a:lstStyle>
            <a:lvl1pPr>
              <a:defRPr b="1">
                <a:solidFill>
                  <a:schemeClr val="bg1"/>
                </a:solidFill>
              </a:defRPr>
            </a:lvl1pPr>
          </a:lstStyle>
          <a:p>
            <a:fld id="{FFD2C8CC-74DF-4DCC-B9F3-57ED55748BB1}" type="datetime1">
              <a:rPr lang="en-US" smtClean="0"/>
              <a:pPr/>
              <a:t>5/5/2010</a:t>
            </a:fld>
            <a:endParaRPr lang="en-US"/>
          </a:p>
        </p:txBody>
      </p:sp>
      <p:sp>
        <p:nvSpPr>
          <p:cNvPr id="3077" name="Rectangle 5"/>
          <p:cNvSpPr>
            <a:spLocks noGrp="1" noChangeArrowheads="1"/>
          </p:cNvSpPr>
          <p:nvPr>
            <p:ph type="ftr" sz="quarter" idx="3"/>
          </p:nvPr>
        </p:nvSpPr>
        <p:spPr>
          <a:xfrm>
            <a:off x="3124200" y="5715000"/>
            <a:ext cx="2895600" cy="476250"/>
          </a:xfrm>
        </p:spPr>
        <p:txBody>
          <a:bodyPr/>
          <a:lstStyle>
            <a:lvl1pPr>
              <a:defRPr b="1">
                <a:solidFill>
                  <a:schemeClr val="bg1"/>
                </a:solidFill>
              </a:defRPr>
            </a:lvl1pPr>
          </a:lstStyle>
          <a:p>
            <a:r>
              <a:rPr lang="en-US" smtClean="0"/>
              <a:t>indawansyahri</a:t>
            </a:r>
            <a:endParaRPr lang="en-US"/>
          </a:p>
        </p:txBody>
      </p:sp>
      <p:sp>
        <p:nvSpPr>
          <p:cNvPr id="3078" name="Rectangle 6"/>
          <p:cNvSpPr>
            <a:spLocks noGrp="1" noChangeArrowheads="1"/>
          </p:cNvSpPr>
          <p:nvPr>
            <p:ph type="sldNum" sz="quarter" idx="4"/>
          </p:nvPr>
        </p:nvSpPr>
        <p:spPr>
          <a:xfrm>
            <a:off x="6553200" y="5715000"/>
            <a:ext cx="2133600" cy="476250"/>
          </a:xfrm>
        </p:spPr>
        <p:txBody>
          <a:bodyPr/>
          <a:lstStyle>
            <a:lvl1pPr>
              <a:defRPr b="1">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4554449-DD3B-4697-AD04-CFEC7E8576DE}" type="datetime1">
              <a:rPr lang="en-US" smtClean="0"/>
              <a:pPr/>
              <a:t>5/5/2010</a:t>
            </a:fld>
            <a:endParaRPr lang="en-US"/>
          </a:p>
        </p:txBody>
      </p:sp>
      <p:sp>
        <p:nvSpPr>
          <p:cNvPr id="5" name="Footer Placeholder 4"/>
          <p:cNvSpPr>
            <a:spLocks noGrp="1"/>
          </p:cNvSpPr>
          <p:nvPr>
            <p:ph type="ftr" sz="quarter" idx="11"/>
          </p:nvPr>
        </p:nvSpPr>
        <p:spPr/>
        <p:txBody>
          <a:bodyPr/>
          <a:lstStyle>
            <a:lvl1pPr>
              <a:defRPr/>
            </a:lvl1pPr>
          </a:lstStyle>
          <a:p>
            <a:r>
              <a:rPr lang="en-US" smtClean="0"/>
              <a:t>indawansyahri</a:t>
            </a:r>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6096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A2F3342-A182-4769-B4F4-3D973F8C9E6D}" type="datetime1">
              <a:rPr lang="en-US" smtClean="0"/>
              <a:pPr/>
              <a:t>5/5/2010</a:t>
            </a:fld>
            <a:endParaRPr lang="en-US"/>
          </a:p>
        </p:txBody>
      </p:sp>
      <p:sp>
        <p:nvSpPr>
          <p:cNvPr id="5" name="Footer Placeholder 4"/>
          <p:cNvSpPr>
            <a:spLocks noGrp="1"/>
          </p:cNvSpPr>
          <p:nvPr>
            <p:ph type="ftr" sz="quarter" idx="11"/>
          </p:nvPr>
        </p:nvSpPr>
        <p:spPr/>
        <p:txBody>
          <a:bodyPr/>
          <a:lstStyle>
            <a:lvl1pPr>
              <a:defRPr/>
            </a:lvl1pPr>
          </a:lstStyle>
          <a:p>
            <a:r>
              <a:rPr lang="en-US" smtClean="0"/>
              <a:t>indawansyahri</a:t>
            </a:r>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925FDC2-198F-4EDE-BDD4-2C9C7035AE62}" type="datetime1">
              <a:rPr lang="en-US" smtClean="0"/>
              <a:pPr/>
              <a:t>5/5/2010</a:t>
            </a:fld>
            <a:endParaRPr lang="en-US"/>
          </a:p>
        </p:txBody>
      </p:sp>
      <p:sp>
        <p:nvSpPr>
          <p:cNvPr id="5" name="Footer Placeholder 4"/>
          <p:cNvSpPr>
            <a:spLocks noGrp="1"/>
          </p:cNvSpPr>
          <p:nvPr>
            <p:ph type="ftr" sz="quarter" idx="11"/>
          </p:nvPr>
        </p:nvSpPr>
        <p:spPr/>
        <p:txBody>
          <a:bodyPr/>
          <a:lstStyle>
            <a:lvl1pPr>
              <a:defRPr/>
            </a:lvl1pPr>
          </a:lstStyle>
          <a:p>
            <a:r>
              <a:rPr lang="en-US" smtClean="0"/>
              <a:t>indawansyahri</a:t>
            </a:r>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DF3C030-31B1-4D6A-88A7-7AD2AEB71FB6}" type="datetime1">
              <a:rPr lang="en-US" smtClean="0"/>
              <a:pPr/>
              <a:t>5/5/2010</a:t>
            </a:fld>
            <a:endParaRPr lang="en-US"/>
          </a:p>
        </p:txBody>
      </p:sp>
      <p:sp>
        <p:nvSpPr>
          <p:cNvPr id="5" name="Footer Placeholder 4"/>
          <p:cNvSpPr>
            <a:spLocks noGrp="1"/>
          </p:cNvSpPr>
          <p:nvPr>
            <p:ph type="ftr" sz="quarter" idx="11"/>
          </p:nvPr>
        </p:nvSpPr>
        <p:spPr/>
        <p:txBody>
          <a:bodyPr/>
          <a:lstStyle>
            <a:lvl1pPr>
              <a:defRPr/>
            </a:lvl1pPr>
          </a:lstStyle>
          <a:p>
            <a:r>
              <a:rPr lang="en-US" smtClean="0"/>
              <a:t>indawansyahri</a:t>
            </a:r>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00200"/>
            <a:ext cx="37719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37719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D10B03B-D27A-47FB-9BC3-53240A5C9342}" type="datetime1">
              <a:rPr lang="en-US" smtClean="0"/>
              <a:pPr/>
              <a:t>5/5/2010</a:t>
            </a:fld>
            <a:endParaRPr lang="en-US"/>
          </a:p>
        </p:txBody>
      </p:sp>
      <p:sp>
        <p:nvSpPr>
          <p:cNvPr id="6" name="Footer Placeholder 5"/>
          <p:cNvSpPr>
            <a:spLocks noGrp="1"/>
          </p:cNvSpPr>
          <p:nvPr>
            <p:ph type="ftr" sz="quarter" idx="11"/>
          </p:nvPr>
        </p:nvSpPr>
        <p:spPr/>
        <p:txBody>
          <a:bodyPr/>
          <a:lstStyle>
            <a:lvl1pPr>
              <a:defRPr/>
            </a:lvl1pPr>
          </a:lstStyle>
          <a:p>
            <a:r>
              <a:rPr lang="en-US" smtClean="0"/>
              <a:t>indawansyahri</a:t>
            </a:r>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392FC90-A429-4CBB-A043-9A04FF269C28}" type="datetime1">
              <a:rPr lang="en-US" smtClean="0"/>
              <a:pPr/>
              <a:t>5/5/2010</a:t>
            </a:fld>
            <a:endParaRPr lang="en-US"/>
          </a:p>
        </p:txBody>
      </p:sp>
      <p:sp>
        <p:nvSpPr>
          <p:cNvPr id="8" name="Footer Placeholder 7"/>
          <p:cNvSpPr>
            <a:spLocks noGrp="1"/>
          </p:cNvSpPr>
          <p:nvPr>
            <p:ph type="ftr" sz="quarter" idx="11"/>
          </p:nvPr>
        </p:nvSpPr>
        <p:spPr/>
        <p:txBody>
          <a:bodyPr/>
          <a:lstStyle>
            <a:lvl1pPr>
              <a:defRPr/>
            </a:lvl1pPr>
          </a:lstStyle>
          <a:p>
            <a:r>
              <a:rPr lang="en-US" smtClean="0"/>
              <a:t>indawansyahri</a:t>
            </a:r>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D7FE81E-9D0C-40ED-899B-AC222BB661DF}" type="datetime1">
              <a:rPr lang="en-US" smtClean="0"/>
              <a:pPr/>
              <a:t>5/5/2010</a:t>
            </a:fld>
            <a:endParaRPr lang="en-US"/>
          </a:p>
        </p:txBody>
      </p:sp>
      <p:sp>
        <p:nvSpPr>
          <p:cNvPr id="4" name="Footer Placeholder 3"/>
          <p:cNvSpPr>
            <a:spLocks noGrp="1"/>
          </p:cNvSpPr>
          <p:nvPr>
            <p:ph type="ftr" sz="quarter" idx="11"/>
          </p:nvPr>
        </p:nvSpPr>
        <p:spPr/>
        <p:txBody>
          <a:bodyPr/>
          <a:lstStyle>
            <a:lvl1pPr>
              <a:defRPr/>
            </a:lvl1pPr>
          </a:lstStyle>
          <a:p>
            <a:r>
              <a:rPr lang="en-US" smtClean="0"/>
              <a:t>indawansyahri</a:t>
            </a:r>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DD20016-F642-49E0-BB47-9FF30C04D9A4}" type="datetime1">
              <a:rPr lang="en-US" smtClean="0"/>
              <a:pPr/>
              <a:t>5/5/2010</a:t>
            </a:fld>
            <a:endParaRPr lang="en-US"/>
          </a:p>
        </p:txBody>
      </p:sp>
      <p:sp>
        <p:nvSpPr>
          <p:cNvPr id="3" name="Footer Placeholder 2"/>
          <p:cNvSpPr>
            <a:spLocks noGrp="1"/>
          </p:cNvSpPr>
          <p:nvPr>
            <p:ph type="ftr" sz="quarter" idx="11"/>
          </p:nvPr>
        </p:nvSpPr>
        <p:spPr/>
        <p:txBody>
          <a:bodyPr/>
          <a:lstStyle>
            <a:lvl1pPr>
              <a:defRPr/>
            </a:lvl1pPr>
          </a:lstStyle>
          <a:p>
            <a:r>
              <a:rPr lang="en-US" smtClean="0"/>
              <a:t>indawansyahri</a:t>
            </a:r>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0620464-A031-46CA-AF51-83420B2A92CB}" type="datetime1">
              <a:rPr lang="en-US" smtClean="0"/>
              <a:pPr/>
              <a:t>5/5/2010</a:t>
            </a:fld>
            <a:endParaRPr lang="en-US"/>
          </a:p>
        </p:txBody>
      </p:sp>
      <p:sp>
        <p:nvSpPr>
          <p:cNvPr id="6" name="Footer Placeholder 5"/>
          <p:cNvSpPr>
            <a:spLocks noGrp="1"/>
          </p:cNvSpPr>
          <p:nvPr>
            <p:ph type="ftr" sz="quarter" idx="11"/>
          </p:nvPr>
        </p:nvSpPr>
        <p:spPr/>
        <p:txBody>
          <a:bodyPr/>
          <a:lstStyle>
            <a:lvl1pPr>
              <a:defRPr/>
            </a:lvl1pPr>
          </a:lstStyle>
          <a:p>
            <a:r>
              <a:rPr lang="en-US" smtClean="0"/>
              <a:t>indawansyahri</a:t>
            </a:r>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471CC49-3F6A-47EA-B196-E7011E229B64}" type="datetime1">
              <a:rPr lang="en-US" smtClean="0"/>
              <a:pPr/>
              <a:t>5/5/2010</a:t>
            </a:fld>
            <a:endParaRPr lang="en-US"/>
          </a:p>
        </p:txBody>
      </p:sp>
      <p:sp>
        <p:nvSpPr>
          <p:cNvPr id="6" name="Footer Placeholder 5"/>
          <p:cNvSpPr>
            <a:spLocks noGrp="1"/>
          </p:cNvSpPr>
          <p:nvPr>
            <p:ph type="ftr" sz="quarter" idx="11"/>
          </p:nvPr>
        </p:nvSpPr>
        <p:spPr/>
        <p:txBody>
          <a:bodyPr/>
          <a:lstStyle>
            <a:lvl1pPr>
              <a:defRPr/>
            </a:lvl1pPr>
          </a:lstStyle>
          <a:p>
            <a:r>
              <a:rPr lang="en-US" smtClean="0"/>
              <a:t>indawansyahri</a:t>
            </a:r>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09600"/>
            <a:ext cx="7696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600200"/>
            <a:ext cx="7696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0960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57963866-43ED-4CFA-9D4E-8E0963BEF3F6}" type="datetime1">
              <a:rPr lang="en-US" smtClean="0"/>
              <a:pPr/>
              <a:t>5/5/2010</a:t>
            </a:fld>
            <a:endParaRPr lang="en-US"/>
          </a:p>
        </p:txBody>
      </p:sp>
      <p:sp>
        <p:nvSpPr>
          <p:cNvPr id="1029" name="Rectangle 5"/>
          <p:cNvSpPr>
            <a:spLocks noGrp="1" noChangeArrowheads="1"/>
          </p:cNvSpPr>
          <p:nvPr>
            <p:ph type="ftr" sz="quarter" idx="3"/>
          </p:nvPr>
        </p:nvSpPr>
        <p:spPr bwMode="auto">
          <a:xfrm>
            <a:off x="2667000" y="60960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indawansyahri</a:t>
            </a:r>
            <a:endParaRPr lang="en-US"/>
          </a:p>
        </p:txBody>
      </p:sp>
      <p:sp>
        <p:nvSpPr>
          <p:cNvPr id="1030" name="Rectangle 6"/>
          <p:cNvSpPr>
            <a:spLocks noGrp="1" noChangeArrowheads="1"/>
          </p:cNvSpPr>
          <p:nvPr>
            <p:ph type="sldNum" sz="quarter" idx="4"/>
          </p:nvPr>
        </p:nvSpPr>
        <p:spPr bwMode="auto">
          <a:xfrm>
            <a:off x="5638800" y="60960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8610600" cy="1470025"/>
          </a:xfrm>
        </p:spPr>
        <p:txBody>
          <a:bodyPr/>
          <a:lstStyle/>
          <a:p>
            <a:r>
              <a:rPr lang="en-US" dirty="0" smtClean="0"/>
              <a:t>Teaching Reading and Writing</a:t>
            </a:r>
            <a:endParaRPr lang="en-US" dirty="0"/>
          </a:p>
        </p:txBody>
      </p:sp>
      <p:sp>
        <p:nvSpPr>
          <p:cNvPr id="3" name="Subtitle 2"/>
          <p:cNvSpPr>
            <a:spLocks noGrp="1"/>
          </p:cNvSpPr>
          <p:nvPr>
            <p:ph type="subTitle" idx="1"/>
          </p:nvPr>
        </p:nvSpPr>
        <p:spPr>
          <a:xfrm>
            <a:off x="685800" y="1524000"/>
            <a:ext cx="7543800" cy="3425825"/>
          </a:xfrm>
        </p:spPr>
        <p:txBody>
          <a:bodyPr/>
          <a:lstStyle/>
          <a:p>
            <a:pPr marL="514350" indent="-514350" algn="l">
              <a:buFont typeface="+mj-lt"/>
              <a:buAutoNum type="arabicPeriod"/>
            </a:pPr>
            <a:r>
              <a:rPr lang="en-US" sz="2800" dirty="0" smtClean="0"/>
              <a:t>Types of Written Language</a:t>
            </a:r>
          </a:p>
          <a:p>
            <a:pPr marL="514350" indent="-514350" algn="l">
              <a:buFont typeface="+mj-lt"/>
              <a:buAutoNum type="arabicPeriod"/>
            </a:pPr>
            <a:r>
              <a:rPr lang="en-US" sz="2800" dirty="0" smtClean="0"/>
              <a:t>Characteristics of Written Language</a:t>
            </a:r>
          </a:p>
          <a:p>
            <a:pPr marL="514350" indent="-514350" algn="l">
              <a:buFont typeface="+mj-lt"/>
              <a:buAutoNum type="arabicPeriod"/>
            </a:pPr>
            <a:r>
              <a:rPr lang="en-US" sz="2800" dirty="0" smtClean="0"/>
              <a:t>Micro-skills for Reading Comprehension</a:t>
            </a:r>
          </a:p>
          <a:p>
            <a:pPr marL="514350" indent="-514350" algn="l">
              <a:buFont typeface="+mj-lt"/>
              <a:buAutoNum type="arabicPeriod"/>
            </a:pPr>
            <a:r>
              <a:rPr lang="en-US" sz="2800" dirty="0" smtClean="0"/>
              <a:t>Micro-skills for Writing</a:t>
            </a:r>
          </a:p>
          <a:p>
            <a:pPr marL="514350" indent="-514350" algn="l">
              <a:buFont typeface="+mj-lt"/>
              <a:buAutoNum type="arabicPeriod"/>
            </a:pPr>
            <a:r>
              <a:rPr lang="en-US" sz="2800" dirty="0" smtClean="0"/>
              <a:t>Strategies for Reading Comprehension</a:t>
            </a:r>
          </a:p>
          <a:p>
            <a:pPr marL="514350" indent="-514350" algn="l">
              <a:buFont typeface="+mj-lt"/>
              <a:buAutoNum type="arabicPeriod"/>
            </a:pPr>
            <a:r>
              <a:rPr lang="en-US" sz="2800" dirty="0" smtClean="0"/>
              <a:t>Types of Classroom Reading Performance</a:t>
            </a:r>
          </a:p>
          <a:p>
            <a:pPr marL="514350" indent="-514350" algn="l">
              <a:buFont typeface="+mj-lt"/>
              <a:buAutoNum type="arabicPeriod"/>
            </a:pPr>
            <a:r>
              <a:rPr lang="en-US" sz="2800" dirty="0" smtClean="0"/>
              <a:t>Types of Classroom Writing Performance</a:t>
            </a:r>
          </a:p>
          <a:p>
            <a:pPr marL="514350" indent="-514350" algn="l">
              <a:buFont typeface="+mj-lt"/>
              <a:buAutoNum type="arabicPeriod"/>
            </a:pP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a:t>
            </a:fld>
            <a:endParaRPr lang="en-US"/>
          </a:p>
        </p:txBody>
      </p:sp>
      <p:sp>
        <p:nvSpPr>
          <p:cNvPr id="5" name="Date Placeholder 4"/>
          <p:cNvSpPr>
            <a:spLocks noGrp="1"/>
          </p:cNvSpPr>
          <p:nvPr>
            <p:ph type="dt" sz="half" idx="2"/>
          </p:nvPr>
        </p:nvSpPr>
        <p:spPr/>
        <p:txBody>
          <a:bodyPr/>
          <a:lstStyle/>
          <a:p>
            <a:fld id="{1808F59E-D852-4114-81E9-0749E2AF917E}" type="datetime1">
              <a:rPr lang="en-US" smtClean="0"/>
              <a:pPr/>
              <a:t>5/5/2010</a:t>
            </a:fld>
            <a:endParaRPr lang="en-US"/>
          </a:p>
        </p:txBody>
      </p:sp>
      <p:sp>
        <p:nvSpPr>
          <p:cNvPr id="6" name="Footer Placeholder 5"/>
          <p:cNvSpPr>
            <a:spLocks noGrp="1"/>
          </p:cNvSpPr>
          <p:nvPr>
            <p:ph type="ftr" sz="quarter" idx="3"/>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Written Language</a:t>
            </a:r>
            <a:endParaRPr lang="en-US" dirty="0"/>
          </a:p>
        </p:txBody>
      </p:sp>
      <p:sp>
        <p:nvSpPr>
          <p:cNvPr id="3" name="Content Placeholder 2"/>
          <p:cNvSpPr>
            <a:spLocks noGrp="1"/>
          </p:cNvSpPr>
          <p:nvPr>
            <p:ph idx="1"/>
          </p:nvPr>
        </p:nvSpPr>
        <p:spPr/>
        <p:txBody>
          <a:bodyPr/>
          <a:lstStyle/>
          <a:p>
            <a:r>
              <a:rPr lang="en-US" sz="1800" dirty="0" smtClean="0"/>
              <a:t>Non-fiction – reports, editorials, essays, articles, reference (dictionary, encyclopedias)</a:t>
            </a:r>
          </a:p>
          <a:p>
            <a:r>
              <a:rPr lang="en-US" sz="1800" dirty="0" smtClean="0"/>
              <a:t>Fiction – novels, short stories, jokes, drama, poetry</a:t>
            </a:r>
          </a:p>
          <a:p>
            <a:r>
              <a:rPr lang="en-US" sz="1800" dirty="0" smtClean="0"/>
              <a:t>Letters – personal, business</a:t>
            </a:r>
          </a:p>
          <a:p>
            <a:r>
              <a:rPr lang="en-US" sz="1800" dirty="0" smtClean="0"/>
              <a:t>Greeting cards</a:t>
            </a:r>
          </a:p>
          <a:p>
            <a:r>
              <a:rPr lang="en-US" sz="1800" dirty="0" smtClean="0"/>
              <a:t>Diaries, journals</a:t>
            </a:r>
          </a:p>
          <a:p>
            <a:r>
              <a:rPr lang="en-US" sz="1800" dirty="0" smtClean="0"/>
              <a:t>Memos (e.g. interoffice memos)</a:t>
            </a:r>
          </a:p>
          <a:p>
            <a:r>
              <a:rPr lang="en-US" sz="1800" dirty="0" smtClean="0"/>
              <a:t>Announcements</a:t>
            </a:r>
          </a:p>
          <a:p>
            <a:r>
              <a:rPr lang="en-US" sz="1800" dirty="0" smtClean="0"/>
              <a:t>Newspapers</a:t>
            </a:r>
          </a:p>
          <a:p>
            <a:r>
              <a:rPr lang="en-US" sz="1800" dirty="0" smtClean="0"/>
              <a:t>Academic writing – research reports, essays, papers, theses</a:t>
            </a:r>
          </a:p>
          <a:p>
            <a:r>
              <a:rPr lang="en-US" sz="1800" dirty="0" smtClean="0"/>
              <a:t>Forms, application</a:t>
            </a:r>
          </a:p>
          <a:p>
            <a:r>
              <a:rPr lang="en-US" sz="1800" dirty="0" smtClean="0"/>
              <a:t>Invitations</a:t>
            </a:r>
          </a:p>
          <a:p>
            <a:r>
              <a:rPr lang="en-US" sz="1800" dirty="0" smtClean="0"/>
              <a:t>Advertisement</a:t>
            </a:r>
          </a:p>
          <a:p>
            <a:pPr>
              <a:buNone/>
            </a:pPr>
            <a:endParaRPr lang="en-US" sz="2000" dirty="0" smtClean="0"/>
          </a:p>
          <a:p>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Date Placeholder 4"/>
          <p:cNvSpPr>
            <a:spLocks noGrp="1"/>
          </p:cNvSpPr>
          <p:nvPr>
            <p:ph type="dt" sz="half" idx="10"/>
          </p:nvPr>
        </p:nvSpPr>
        <p:spPr/>
        <p:txBody>
          <a:bodyPr/>
          <a:lstStyle/>
          <a:p>
            <a:fld id="{473BED7F-4B12-4F91-9ECC-10D9CB333DCC}"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371600"/>
          </a:xfrm>
        </p:spPr>
        <p:txBody>
          <a:bodyPr/>
          <a:lstStyle/>
          <a:p>
            <a:r>
              <a:rPr lang="en-US" sz="4000" dirty="0" smtClean="0"/>
              <a:t>Characteristics of Written Language</a:t>
            </a:r>
            <a:endParaRPr lang="en-US" sz="44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Permanence</a:t>
            </a:r>
          </a:p>
          <a:p>
            <a:pPr marL="514350" indent="-514350">
              <a:buFont typeface="+mj-lt"/>
              <a:buAutoNum type="arabicPeriod"/>
            </a:pPr>
            <a:r>
              <a:rPr lang="en-US" dirty="0" smtClean="0"/>
              <a:t>Process time</a:t>
            </a:r>
          </a:p>
          <a:p>
            <a:pPr marL="514350" indent="-514350">
              <a:buFont typeface="+mj-lt"/>
              <a:buAutoNum type="arabicPeriod"/>
            </a:pPr>
            <a:r>
              <a:rPr lang="en-US" dirty="0" smtClean="0"/>
              <a:t>Distance</a:t>
            </a:r>
          </a:p>
          <a:p>
            <a:pPr marL="514350" indent="-514350">
              <a:buFont typeface="+mj-lt"/>
              <a:buAutoNum type="arabicPeriod"/>
            </a:pPr>
            <a:r>
              <a:rPr lang="en-US" dirty="0" smtClean="0"/>
              <a:t>Orthography</a:t>
            </a:r>
          </a:p>
          <a:p>
            <a:pPr marL="514350" indent="-514350">
              <a:buFont typeface="+mj-lt"/>
              <a:buAutoNum type="arabicPeriod"/>
            </a:pPr>
            <a:r>
              <a:rPr lang="en-US" dirty="0" smtClean="0"/>
              <a:t>Complexity</a:t>
            </a:r>
          </a:p>
          <a:p>
            <a:pPr marL="514350" indent="-514350">
              <a:buFont typeface="+mj-lt"/>
              <a:buAutoNum type="arabicPeriod"/>
            </a:pPr>
            <a:r>
              <a:rPr lang="en-US" dirty="0" smtClean="0"/>
              <a:t>Vocabulary</a:t>
            </a:r>
          </a:p>
          <a:p>
            <a:pPr marL="514350" indent="-514350">
              <a:buFont typeface="+mj-lt"/>
              <a:buAutoNum type="arabicPeriod"/>
            </a:pPr>
            <a:r>
              <a:rPr lang="en-US" dirty="0" smtClean="0"/>
              <a:t>Formality</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Date Placeholder 4"/>
          <p:cNvSpPr>
            <a:spLocks noGrp="1"/>
          </p:cNvSpPr>
          <p:nvPr>
            <p:ph type="dt" sz="half" idx="10"/>
          </p:nvPr>
        </p:nvSpPr>
        <p:spPr/>
        <p:txBody>
          <a:bodyPr/>
          <a:lstStyle/>
          <a:p>
            <a:fld id="{776A01B7-477E-413C-A67F-7AF3AD695ED7}"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696200" cy="1143000"/>
          </a:xfrm>
        </p:spPr>
        <p:txBody>
          <a:bodyPr/>
          <a:lstStyle/>
          <a:p>
            <a:r>
              <a:rPr lang="en-US" dirty="0" smtClean="0"/>
              <a:t>Micro-skills for Reading Comprehension </a:t>
            </a:r>
            <a:r>
              <a:rPr lang="en-US" sz="1800" dirty="0" smtClean="0"/>
              <a:t>(1)</a:t>
            </a:r>
            <a:endParaRPr lang="en-US" dirty="0"/>
          </a:p>
        </p:txBody>
      </p:sp>
      <p:sp>
        <p:nvSpPr>
          <p:cNvPr id="3" name="Content Placeholder 2"/>
          <p:cNvSpPr>
            <a:spLocks noGrp="1"/>
          </p:cNvSpPr>
          <p:nvPr>
            <p:ph idx="1"/>
          </p:nvPr>
        </p:nvSpPr>
        <p:spPr>
          <a:xfrm>
            <a:off x="762000" y="1828800"/>
            <a:ext cx="7696200" cy="4114800"/>
          </a:xfrm>
        </p:spPr>
        <p:txBody>
          <a:bodyPr/>
          <a:lstStyle/>
          <a:p>
            <a:pPr marL="514350" indent="-514350">
              <a:buFont typeface="+mj-lt"/>
              <a:buAutoNum type="arabicPeriod"/>
            </a:pPr>
            <a:r>
              <a:rPr lang="en-US" sz="1800" dirty="0" smtClean="0"/>
              <a:t>Discriminate among the distinctive graphemes and orthographic patterns of English.</a:t>
            </a:r>
          </a:p>
          <a:p>
            <a:pPr marL="514350" indent="-514350">
              <a:buFont typeface="+mj-lt"/>
              <a:buAutoNum type="arabicPeriod"/>
            </a:pPr>
            <a:r>
              <a:rPr lang="en-US" sz="1800" dirty="0" smtClean="0"/>
              <a:t>Retain chunks of language of different lengths in short-term memory.</a:t>
            </a:r>
          </a:p>
          <a:p>
            <a:pPr marL="514350" indent="-514350">
              <a:buFont typeface="+mj-lt"/>
              <a:buAutoNum type="arabicPeriod"/>
            </a:pPr>
            <a:r>
              <a:rPr lang="en-US" sz="1800" dirty="0" smtClean="0"/>
              <a:t>Process writing at a efficient rate of speech to suit the purpose.</a:t>
            </a:r>
          </a:p>
          <a:p>
            <a:pPr marL="514350" indent="-514350">
              <a:buFont typeface="+mj-lt"/>
              <a:buAutoNum type="arabicPeriod"/>
            </a:pPr>
            <a:r>
              <a:rPr lang="en-US" sz="1800" dirty="0" smtClean="0"/>
              <a:t>Recognize a core of words, and interpret word order patterns and their significance.</a:t>
            </a:r>
          </a:p>
          <a:p>
            <a:pPr marL="514350" indent="-514350">
              <a:buFont typeface="+mj-lt"/>
              <a:buAutoNum type="arabicPeriod"/>
            </a:pPr>
            <a:r>
              <a:rPr lang="en-US" sz="1800" dirty="0" smtClean="0"/>
              <a:t>Recognize grammatical word classes, systems, patterns, rules, and elliptical forms.</a:t>
            </a:r>
          </a:p>
          <a:p>
            <a:pPr marL="514350" indent="-514350">
              <a:buFont typeface="+mj-lt"/>
              <a:buAutoNum type="arabicPeriod"/>
            </a:pPr>
            <a:r>
              <a:rPr lang="en-US" sz="1800" dirty="0" smtClean="0"/>
              <a:t>Recognize that a particular meaning may be expressed in different grammatical forms.</a:t>
            </a:r>
          </a:p>
          <a:p>
            <a:pPr marL="514350" indent="-514350">
              <a:buFont typeface="+mj-lt"/>
              <a:buAutoNum type="arabicPeriod"/>
            </a:pPr>
            <a:r>
              <a:rPr lang="en-US" sz="1800" dirty="0" smtClean="0"/>
              <a:t>Recognize cohesive devices in written discourse and their signaling the relationship between and among clauses.</a:t>
            </a:r>
            <a:endParaRPr lang="en-US" sz="2000" dirty="0" smtClean="0"/>
          </a:p>
          <a:p>
            <a:pPr marL="514350" indent="-514350">
              <a:buFont typeface="+mj-lt"/>
              <a:buAutoNum type="arabicPeriod"/>
            </a:pPr>
            <a:endParaRPr lang="en-US" sz="2000" dirty="0" smtClean="0"/>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Date Placeholder 4"/>
          <p:cNvSpPr>
            <a:spLocks noGrp="1"/>
          </p:cNvSpPr>
          <p:nvPr>
            <p:ph type="dt" sz="half" idx="10"/>
          </p:nvPr>
        </p:nvSpPr>
        <p:spPr/>
        <p:txBody>
          <a:bodyPr/>
          <a:lstStyle/>
          <a:p>
            <a:fld id="{F1E7D438-5F0B-4B9A-9947-47006CAE5B50}"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696200" cy="1143000"/>
          </a:xfrm>
        </p:spPr>
        <p:txBody>
          <a:bodyPr/>
          <a:lstStyle/>
          <a:p>
            <a:r>
              <a:rPr lang="en-US" dirty="0" smtClean="0"/>
              <a:t>Micro-skills for Reading Comprehension </a:t>
            </a:r>
            <a:r>
              <a:rPr lang="en-US" sz="1800" dirty="0" smtClean="0"/>
              <a:t>(2)</a:t>
            </a:r>
            <a:endParaRPr lang="en-US" dirty="0"/>
          </a:p>
        </p:txBody>
      </p:sp>
      <p:sp>
        <p:nvSpPr>
          <p:cNvPr id="3" name="Content Placeholder 2"/>
          <p:cNvSpPr>
            <a:spLocks noGrp="1"/>
          </p:cNvSpPr>
          <p:nvPr>
            <p:ph idx="1"/>
          </p:nvPr>
        </p:nvSpPr>
        <p:spPr>
          <a:xfrm>
            <a:off x="762000" y="1752600"/>
            <a:ext cx="7696200" cy="4191000"/>
          </a:xfrm>
        </p:spPr>
        <p:txBody>
          <a:bodyPr/>
          <a:lstStyle/>
          <a:p>
            <a:pPr marL="514350" indent="-514350">
              <a:buFont typeface="+mj-lt"/>
              <a:buAutoNum type="arabicPeriod" startAt="8"/>
            </a:pPr>
            <a:r>
              <a:rPr lang="en-US" sz="1600" dirty="0" smtClean="0"/>
              <a:t>Recognize the rhetorical forms of written </a:t>
            </a:r>
            <a:r>
              <a:rPr lang="en-US" sz="1600" smtClean="0"/>
              <a:t>discourse and </a:t>
            </a:r>
            <a:r>
              <a:rPr lang="en-US" sz="1600" dirty="0" smtClean="0"/>
              <a:t>their significance for interpretation.</a:t>
            </a:r>
          </a:p>
          <a:p>
            <a:pPr marL="514350" indent="-514350">
              <a:buFont typeface="+mj-lt"/>
              <a:buAutoNum type="arabicPeriod" startAt="8"/>
            </a:pPr>
            <a:r>
              <a:rPr lang="en-US" sz="1600" dirty="0" smtClean="0"/>
              <a:t>Recognize the communicative functions of written texts, according to form and purposes.</a:t>
            </a:r>
          </a:p>
          <a:p>
            <a:pPr marL="514350" indent="-514350">
              <a:buFont typeface="+mj-lt"/>
              <a:buAutoNum type="arabicPeriod" startAt="8"/>
            </a:pPr>
            <a:r>
              <a:rPr lang="en-US" sz="1600" dirty="0" smtClean="0"/>
              <a:t>Infer context that is not explicit by using background knowledge.</a:t>
            </a:r>
          </a:p>
          <a:p>
            <a:pPr marL="514350" indent="-514350">
              <a:buFont typeface="+mj-lt"/>
              <a:buAutoNum type="arabicPeriod" startAt="8"/>
            </a:pPr>
            <a:r>
              <a:rPr lang="en-US" sz="1600" dirty="0" smtClean="0"/>
              <a:t>From events, ideas, etc., described, infer links and connections between events, deduce cause and effects, and detect such relations as main ideas, supporting ideas, new information, given information, generalization, and exemplification.</a:t>
            </a:r>
          </a:p>
          <a:p>
            <a:pPr marL="514350" indent="-514350">
              <a:buFont typeface="+mj-lt"/>
              <a:buAutoNum type="arabicPeriod" startAt="8"/>
            </a:pPr>
            <a:r>
              <a:rPr lang="en-US" sz="1600" dirty="0" smtClean="0"/>
              <a:t>Distinguish between literal and implied meanings.</a:t>
            </a:r>
          </a:p>
          <a:p>
            <a:pPr marL="514350" indent="-514350">
              <a:buFont typeface="+mj-lt"/>
              <a:buAutoNum type="arabicPeriod" startAt="8"/>
            </a:pPr>
            <a:r>
              <a:rPr lang="en-US" sz="1600" dirty="0" smtClean="0"/>
              <a:t>Detect culturally specific references and interpret them in a context of the appropriate cultural schemata.</a:t>
            </a:r>
          </a:p>
          <a:p>
            <a:pPr marL="514350" indent="-514350">
              <a:buFont typeface="+mj-lt"/>
              <a:buAutoNum type="arabicPeriod" startAt="8"/>
            </a:pPr>
            <a:r>
              <a:rPr lang="en-US" sz="1600" dirty="0" smtClean="0"/>
              <a:t>Develop and use a battery of reading strategies, such as scanning and skimming, detecting discourse markers, guessing the meaning of words from the context, and activating schemata for the interpretation of texts</a:t>
            </a:r>
          </a:p>
          <a:p>
            <a:pPr marL="514350" indent="-514350">
              <a:buNone/>
            </a:pPr>
            <a:endParaRPr lang="en-US" sz="2000" dirty="0" smtClean="0"/>
          </a:p>
          <a:p>
            <a:pPr marL="514350" indent="-514350">
              <a:buFont typeface="+mj-lt"/>
              <a:buAutoNum type="arabicPeriod" startAt="8"/>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Date Placeholder 4"/>
          <p:cNvSpPr>
            <a:spLocks noGrp="1"/>
          </p:cNvSpPr>
          <p:nvPr>
            <p:ph type="dt" sz="half" idx="10"/>
          </p:nvPr>
        </p:nvSpPr>
        <p:spPr/>
        <p:txBody>
          <a:bodyPr/>
          <a:lstStyle/>
          <a:p>
            <a:fld id="{BC1E44B6-A288-461D-964D-5A9B60795E19}"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Micro-skills for Writing </a:t>
            </a:r>
            <a:r>
              <a:rPr lang="en-US" sz="2000" dirty="0" smtClean="0"/>
              <a:t>(1)</a:t>
            </a:r>
            <a:endParaRPr lang="en-US" sz="2000" dirty="0"/>
          </a:p>
        </p:txBody>
      </p:sp>
      <p:sp>
        <p:nvSpPr>
          <p:cNvPr id="3" name="Content Placeholder 2"/>
          <p:cNvSpPr>
            <a:spLocks noGrp="1"/>
          </p:cNvSpPr>
          <p:nvPr>
            <p:ph idx="1"/>
          </p:nvPr>
        </p:nvSpPr>
        <p:spPr/>
        <p:txBody>
          <a:bodyPr/>
          <a:lstStyle/>
          <a:p>
            <a:pPr marL="514350" indent="-514350">
              <a:buFont typeface="+mj-lt"/>
              <a:buAutoNum type="arabicPeriod"/>
            </a:pPr>
            <a:r>
              <a:rPr lang="en-US" sz="2000" dirty="0" smtClean="0"/>
              <a:t>Produce graphemes and orthography patterns.</a:t>
            </a:r>
          </a:p>
          <a:p>
            <a:pPr marL="514350" indent="-514350">
              <a:buFont typeface="+mj-lt"/>
              <a:buAutoNum type="arabicPeriod"/>
            </a:pPr>
            <a:r>
              <a:rPr lang="en-US" sz="2000" dirty="0" smtClean="0"/>
              <a:t>Produce writing at an efficient rate of speed to suit the purpose.</a:t>
            </a:r>
          </a:p>
          <a:p>
            <a:pPr marL="514350" indent="-514350">
              <a:buFont typeface="+mj-lt"/>
              <a:buAutoNum type="arabicPeriod"/>
            </a:pPr>
            <a:r>
              <a:rPr lang="en-US" sz="2000" dirty="0" smtClean="0"/>
              <a:t>Produce an acceptable core of words and use appropriate word order patterns.</a:t>
            </a:r>
          </a:p>
          <a:p>
            <a:pPr marL="514350" indent="-514350">
              <a:buFont typeface="+mj-lt"/>
              <a:buAutoNum type="arabicPeriod"/>
            </a:pPr>
            <a:r>
              <a:rPr lang="en-US" sz="2000" dirty="0" smtClean="0"/>
              <a:t>Use acceptable grammatical systems, patterns, and rules</a:t>
            </a:r>
            <a:r>
              <a:rPr lang="en-US" sz="2800" dirty="0" smtClean="0"/>
              <a:t>.</a:t>
            </a:r>
          </a:p>
          <a:p>
            <a:pPr marL="514350" indent="-514350">
              <a:buFont typeface="+mj-lt"/>
              <a:buAutoNum type="arabicPeriod"/>
            </a:pPr>
            <a:r>
              <a:rPr lang="en-US" sz="2000" dirty="0" smtClean="0"/>
              <a:t>Express a particular meaning in different grammatical form.</a:t>
            </a:r>
          </a:p>
          <a:p>
            <a:pPr marL="514350" indent="-514350">
              <a:buFont typeface="+mj-lt"/>
              <a:buAutoNum type="arabicPeriod"/>
            </a:pPr>
            <a:r>
              <a:rPr lang="en-US" sz="2000" dirty="0" smtClean="0"/>
              <a:t>Use cohesive devices in written discourse.</a:t>
            </a:r>
          </a:p>
          <a:p>
            <a:pPr marL="514350" indent="-514350">
              <a:buFont typeface="+mj-lt"/>
              <a:buAutoNum type="arabicPeriod"/>
            </a:pPr>
            <a:r>
              <a:rPr lang="en-US" sz="2000" dirty="0" smtClean="0"/>
              <a:t>Use the rhetorical forms and conventions of written discourse.</a:t>
            </a:r>
          </a:p>
          <a:p>
            <a:pPr marL="514350" indent="-514350">
              <a:buFont typeface="+mj-lt"/>
              <a:buAutoNum type="arabicPeriod"/>
            </a:pPr>
            <a:r>
              <a:rPr lang="en-US" sz="2000" dirty="0" smtClean="0"/>
              <a:t>Appropriately accomplish the communicative functions of written texts according to the form and purpose.</a:t>
            </a:r>
          </a:p>
          <a:p>
            <a:pPr marL="514350" indent="-514350">
              <a:buFont typeface="+mj-lt"/>
              <a:buAutoNum type="arabicPeriod"/>
            </a:pP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Date Placeholder 4"/>
          <p:cNvSpPr>
            <a:spLocks noGrp="1"/>
          </p:cNvSpPr>
          <p:nvPr>
            <p:ph type="dt" sz="half" idx="10"/>
          </p:nvPr>
        </p:nvSpPr>
        <p:spPr/>
        <p:txBody>
          <a:bodyPr/>
          <a:lstStyle/>
          <a:p>
            <a:fld id="{50A8D91E-A150-484B-93B9-C229E8F13528}"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Micro-skills for Writing </a:t>
            </a:r>
            <a:r>
              <a:rPr lang="en-US" sz="2000" dirty="0" smtClean="0"/>
              <a:t>(2)</a:t>
            </a:r>
            <a:endParaRPr lang="en-US" dirty="0"/>
          </a:p>
        </p:txBody>
      </p:sp>
      <p:sp>
        <p:nvSpPr>
          <p:cNvPr id="3" name="Content Placeholder 2"/>
          <p:cNvSpPr>
            <a:spLocks noGrp="1"/>
          </p:cNvSpPr>
          <p:nvPr>
            <p:ph idx="1"/>
          </p:nvPr>
        </p:nvSpPr>
        <p:spPr>
          <a:xfrm>
            <a:off x="762000" y="1752600"/>
            <a:ext cx="7696200" cy="4191000"/>
          </a:xfrm>
        </p:spPr>
        <p:txBody>
          <a:bodyPr/>
          <a:lstStyle/>
          <a:p>
            <a:pPr marL="457200" indent="-457200">
              <a:buFont typeface="+mj-lt"/>
              <a:buAutoNum type="arabicPeriod" startAt="9"/>
            </a:pPr>
            <a:r>
              <a:rPr lang="en-US" sz="2000" dirty="0" smtClean="0"/>
              <a:t>Convey links and connections between events and communicate such relations as main ideas, supporting ideas, new information, given information, generalization, an exemplification.</a:t>
            </a:r>
          </a:p>
          <a:p>
            <a:pPr marL="457200" indent="-457200">
              <a:buFont typeface="+mj-lt"/>
              <a:buAutoNum type="arabicPeriod" startAt="9"/>
            </a:pPr>
            <a:r>
              <a:rPr lang="en-US" sz="2000" dirty="0" smtClean="0"/>
              <a:t>Distinguish between literal and implied meanings when writing.</a:t>
            </a:r>
          </a:p>
          <a:p>
            <a:pPr marL="457200" indent="-457200">
              <a:buFont typeface="+mj-lt"/>
              <a:buAutoNum type="arabicPeriod" startAt="9"/>
            </a:pPr>
            <a:r>
              <a:rPr lang="en-US" sz="2000" dirty="0" smtClean="0"/>
              <a:t>Correctly convey culturally specific references in the contexts of the written texts.</a:t>
            </a:r>
          </a:p>
          <a:p>
            <a:pPr marL="457200" indent="-457200">
              <a:buFont typeface="+mj-lt"/>
              <a:buAutoNum type="arabicPeriod" startAt="9"/>
            </a:pPr>
            <a:r>
              <a:rPr lang="en-US" sz="2000" dirty="0" smtClean="0"/>
              <a:t>Develop and use a battery of writing strategies, such as accurately assessing the audience’s interpretation, using pre-writing devices, writing with fluency in the first drafts, using paraphrase, soliciting peer and instructor feedback, and using feedback for revising and editing.</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Date Placeholder 4"/>
          <p:cNvSpPr>
            <a:spLocks noGrp="1"/>
          </p:cNvSpPr>
          <p:nvPr>
            <p:ph type="dt" sz="half" idx="10"/>
          </p:nvPr>
        </p:nvSpPr>
        <p:spPr/>
        <p:txBody>
          <a:bodyPr/>
          <a:lstStyle/>
          <a:p>
            <a:fld id="{75C01450-C0DB-4303-9F96-FAB16FC5E711}" type="datetime1">
              <a:rPr lang="en-US" smtClean="0"/>
              <a:pPr/>
              <a:t>5/5/2010</a:t>
            </a:fld>
            <a:endParaRPr lang="en-US"/>
          </a:p>
        </p:txBody>
      </p:sp>
      <p:sp>
        <p:nvSpPr>
          <p:cNvPr id="6" name="Footer Placeholder 5"/>
          <p:cNvSpPr>
            <a:spLocks noGrp="1"/>
          </p:cNvSpPr>
          <p:nvPr>
            <p:ph type="ftr" sz="quarter" idx="11"/>
          </p:nvPr>
        </p:nvSpPr>
        <p:spPr/>
        <p:txBody>
          <a:bodyPr/>
          <a:lstStyle/>
          <a:p>
            <a:r>
              <a:rPr lang="en-US" smtClean="0"/>
              <a:t>indawansyahri</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Principles</a:t>
            </a:r>
            <a:endParaRPr lang="en-US" dirty="0"/>
          </a:p>
        </p:txBody>
      </p:sp>
      <p:sp>
        <p:nvSpPr>
          <p:cNvPr id="3" name="Content Placeholder 2"/>
          <p:cNvSpPr>
            <a:spLocks noGrp="1"/>
          </p:cNvSpPr>
          <p:nvPr>
            <p:ph idx="1"/>
          </p:nvPr>
        </p:nvSpPr>
        <p:spPr>
          <a:xfrm>
            <a:off x="685800" y="1524000"/>
            <a:ext cx="7696200" cy="4267200"/>
          </a:xfrm>
        </p:spPr>
        <p:txBody>
          <a:bodyPr/>
          <a:lstStyle/>
          <a:p>
            <a:pPr marL="514350" indent="-514350">
              <a:buFont typeface="+mj-lt"/>
              <a:buAutoNum type="arabicPeriod"/>
            </a:pPr>
            <a:r>
              <a:rPr lang="en-US" sz="2400" dirty="0" smtClean="0"/>
              <a:t>Encourage students to read as often and as much as possible</a:t>
            </a:r>
          </a:p>
          <a:p>
            <a:pPr marL="514350" indent="-514350">
              <a:buFont typeface="+mj-lt"/>
              <a:buAutoNum type="arabicPeriod"/>
            </a:pPr>
            <a:r>
              <a:rPr lang="en-US" sz="2400" dirty="0" smtClean="0"/>
              <a:t>The students need to be engaged with what they are reading</a:t>
            </a:r>
          </a:p>
          <a:p>
            <a:pPr marL="514350" indent="-514350">
              <a:buFont typeface="+mj-lt"/>
              <a:buAutoNum type="arabicPeriod"/>
            </a:pPr>
            <a:r>
              <a:rPr lang="en-US" sz="2400" dirty="0" smtClean="0"/>
              <a:t>Encourage students to respond to the content of a text (and explore their feelings about it), not just concentrate on its construction</a:t>
            </a:r>
          </a:p>
          <a:p>
            <a:pPr marL="514350" indent="-514350">
              <a:buFont typeface="+mj-lt"/>
              <a:buAutoNum type="arabicPeriod"/>
            </a:pPr>
            <a:r>
              <a:rPr lang="en-US" sz="2400" dirty="0" smtClean="0"/>
              <a:t>Prediction is a major factor in reading</a:t>
            </a:r>
          </a:p>
          <a:p>
            <a:pPr marL="514350" indent="-514350">
              <a:buFont typeface="+mj-lt"/>
              <a:buAutoNum type="arabicPeriod"/>
            </a:pPr>
            <a:r>
              <a:rPr lang="en-US" sz="2400" dirty="0" smtClean="0"/>
              <a:t>Match the task to the topic when using intensive reading texts</a:t>
            </a:r>
          </a:p>
          <a:p>
            <a:pPr marL="514350" indent="-514350">
              <a:buFont typeface="+mj-lt"/>
              <a:buAutoNum type="arabicPeriod"/>
            </a:pPr>
            <a:r>
              <a:rPr lang="en-US" sz="2400" dirty="0" smtClean="0"/>
              <a:t>Good teachers exploit reading texts to the full</a:t>
            </a:r>
            <a:endParaRPr lang="en-US" sz="2400" dirty="0"/>
          </a:p>
        </p:txBody>
      </p:sp>
      <p:sp>
        <p:nvSpPr>
          <p:cNvPr id="4" name="Date Placeholder 3"/>
          <p:cNvSpPr>
            <a:spLocks noGrp="1"/>
          </p:cNvSpPr>
          <p:nvPr>
            <p:ph type="dt" sz="half" idx="10"/>
          </p:nvPr>
        </p:nvSpPr>
        <p:spPr/>
        <p:txBody>
          <a:bodyPr/>
          <a:lstStyle/>
          <a:p>
            <a:fld id="{A925FDC2-198F-4EDE-BDD4-2C9C7035AE62}" type="datetime1">
              <a:rPr lang="en-US" smtClean="0"/>
              <a:pPr/>
              <a:t>5/5/2010</a:t>
            </a:fld>
            <a:endParaRPr lang="en-US"/>
          </a:p>
        </p:txBody>
      </p:sp>
      <p:sp>
        <p:nvSpPr>
          <p:cNvPr id="5" name="Footer Placeholder 4"/>
          <p:cNvSpPr>
            <a:spLocks noGrp="1"/>
          </p:cNvSpPr>
          <p:nvPr>
            <p:ph type="ftr" sz="quarter" idx="11"/>
          </p:nvPr>
        </p:nvSpPr>
        <p:spPr/>
        <p:txBody>
          <a:bodyPr/>
          <a:lstStyle/>
          <a:p>
            <a:r>
              <a:rPr lang="en-US" smtClean="0"/>
              <a:t>indawansyahri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aqua_inspirations</Template>
  <TotalTime>115</TotalTime>
  <Words>657</Words>
  <Application>Microsoft Office PowerPoint</Application>
  <PresentationFormat>On-screen Show (4:3)</PresentationFormat>
  <Paragraphs>100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vt:lpstr>
      <vt:lpstr>Teaching Reading and Writing</vt:lpstr>
      <vt:lpstr>Types of Written Language</vt:lpstr>
      <vt:lpstr>Characteristics of Written Language</vt:lpstr>
      <vt:lpstr>Micro-skills for Reading Comprehension (1)</vt:lpstr>
      <vt:lpstr>Micro-skills for Reading Comprehension (2)</vt:lpstr>
      <vt:lpstr>Micro-skills for Writing (1)</vt:lpstr>
      <vt:lpstr>Micro-skills for Writing (2)</vt:lpstr>
      <vt:lpstr>Reading Principles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Reading and Writing</dc:title>
  <dc:creator/>
  <cp:lastModifiedBy>Indawan Syahri</cp:lastModifiedBy>
  <cp:revision>19</cp:revision>
  <dcterms:created xsi:type="dcterms:W3CDTF">2006-08-16T00:00:00Z</dcterms:created>
  <dcterms:modified xsi:type="dcterms:W3CDTF">2010-05-05T01:36:00Z</dcterms:modified>
</cp:coreProperties>
</file>